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90" r:id="rId5"/>
    <p:sldId id="258" r:id="rId6"/>
    <p:sldId id="267" r:id="rId7"/>
    <p:sldId id="268" r:id="rId8"/>
    <p:sldId id="287" r:id="rId9"/>
    <p:sldId id="270" r:id="rId10"/>
    <p:sldId id="263" r:id="rId11"/>
    <p:sldId id="271" r:id="rId12"/>
    <p:sldId id="286" r:id="rId13"/>
    <p:sldId id="269" r:id="rId14"/>
    <p:sldId id="273" r:id="rId15"/>
    <p:sldId id="265" r:id="rId16"/>
    <p:sldId id="272" r:id="rId17"/>
    <p:sldId id="291" r:id="rId18"/>
    <p:sldId id="275" r:id="rId19"/>
    <p:sldId id="289" r:id="rId20"/>
    <p:sldId id="284" r:id="rId21"/>
    <p:sldId id="292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66" r:id="rId30"/>
    <p:sldId id="276" r:id="rId31"/>
    <p:sldId id="277" r:id="rId32"/>
    <p:sldId id="25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B231-AB62-447E-A4DD-55B0EBA9D262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3EFE-BE62-4C0C-9928-F12CA27BFE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rd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07950" y="3213100"/>
            <a:ext cx="8964613" cy="326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só se conhece, vendo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099" grpId="1" animBg="1"/>
      <p:bldP spid="409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queleto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425" y="228600"/>
            <a:ext cx="483235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to 36"/>
          <p:cNvCxnSpPr>
            <a:endCxn id="4" idx="2"/>
          </p:cNvCxnSpPr>
          <p:nvPr/>
        </p:nvCxnSpPr>
        <p:spPr>
          <a:xfrm rot="5400000" flipH="1" flipV="1">
            <a:off x="4788024" y="2708920"/>
            <a:ext cx="129614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07696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83968" y="3284984"/>
            <a:ext cx="2771800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depósito de minerais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poderdasmaos.com/site/pub/bancoimg/bancodeimagens/Aula_de_Anatomia/o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624"/>
            <a:ext cx="4752528" cy="6733865"/>
          </a:xfrm>
          <a:prstGeom prst="rect">
            <a:avLst/>
          </a:prstGeom>
          <a:noFill/>
        </p:spPr>
      </p:pic>
      <p:pic>
        <p:nvPicPr>
          <p:cNvPr id="41990" name="Picture 6" descr="http://2.bp.blogspot.com/_TBFrVWg5uOM/S7z1xCdvODI/AAAAAAAABcs/5lq6KpH9N04/s1600/cachorro-levando-um-osso-gran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293" y="144016"/>
            <a:ext cx="8663187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reto 41"/>
          <p:cNvCxnSpPr/>
          <p:nvPr/>
        </p:nvCxnSpPr>
        <p:spPr>
          <a:xfrm rot="5400000" flipH="1" flipV="1">
            <a:off x="4283968" y="1988840"/>
            <a:ext cx="432048" cy="43204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4" idx="2"/>
          </p:cNvCxnSpPr>
          <p:nvPr/>
        </p:nvCxnSpPr>
        <p:spPr>
          <a:xfrm rot="5400000" flipH="1" flipV="1">
            <a:off x="4788024" y="2708920"/>
            <a:ext cx="129614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07696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83968" y="3284984"/>
            <a:ext cx="2771800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depósito de minerais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691680" y="2420888"/>
            <a:ext cx="3168352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solidFill>
                  <a:schemeClr val="tx1"/>
                </a:solidFill>
              </a:rPr>
              <a:t>hematocitopoiético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sso%20lon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2982913" cy="6526213"/>
          </a:xfrm>
          <a:prstGeom prst="rect">
            <a:avLst/>
          </a:prstGeom>
          <a:noFill/>
        </p:spPr>
      </p:pic>
      <p:pic>
        <p:nvPicPr>
          <p:cNvPr id="25603" name="Picture 3" descr=": : :  medula amarela  : : 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29088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3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149600"/>
          </a:xfrm>
          <a:prstGeom prst="rect">
            <a:avLst/>
          </a:prstGeom>
          <a:noFill/>
        </p:spPr>
      </p:pic>
      <p:pic>
        <p:nvPicPr>
          <p:cNvPr id="27651" name="Picture 3" descr="plaquet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8"/>
            <a:ext cx="4572000" cy="3921125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42963" y="1752600"/>
            <a:ext cx="2449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3200"/>
              <a:t>HEMÁCIAS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42963" y="2514600"/>
            <a:ext cx="285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3200"/>
              <a:t>LEUCÓCITOS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42963" y="3200400"/>
            <a:ext cx="2695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3200"/>
              <a:t>PLAQUETAS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3276600" y="228600"/>
            <a:ext cx="1600200" cy="1828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3657600" y="1219200"/>
            <a:ext cx="2209800" cy="1524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429000" y="3505200"/>
            <a:ext cx="297180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ector reto 48"/>
          <p:cNvCxnSpPr>
            <a:stCxn id="46" idx="1"/>
          </p:cNvCxnSpPr>
          <p:nvPr/>
        </p:nvCxnSpPr>
        <p:spPr>
          <a:xfrm rot="10800000">
            <a:off x="2699792" y="4581128"/>
            <a:ext cx="936104" cy="25202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 flipH="1" flipV="1">
            <a:off x="4283968" y="1988840"/>
            <a:ext cx="432048" cy="43204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4" idx="2"/>
          </p:cNvCxnSpPr>
          <p:nvPr/>
        </p:nvCxnSpPr>
        <p:spPr>
          <a:xfrm rot="5400000" flipH="1" flipV="1">
            <a:off x="4788024" y="2708920"/>
            <a:ext cx="129614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107504" y="3284984"/>
            <a:ext cx="2304256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4365104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Ossos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07696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83968" y="3284984"/>
            <a:ext cx="2771800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depósito de minerais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835696" y="2420888"/>
            <a:ext cx="3168352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solidFill>
                  <a:schemeClr val="tx1"/>
                </a:solidFill>
              </a:rPr>
              <a:t>hematocitopoiético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35896" y="4581128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quantidade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reto 51"/>
          <p:cNvCxnSpPr/>
          <p:nvPr/>
        </p:nvCxnSpPr>
        <p:spPr>
          <a:xfrm rot="5400000" flipH="1" flipV="1">
            <a:off x="1799692" y="5265204"/>
            <a:ext cx="576064" cy="21602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rot="16200000" flipV="1">
            <a:off x="2591780" y="4905164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46" idx="1"/>
          </p:cNvCxnSpPr>
          <p:nvPr/>
        </p:nvCxnSpPr>
        <p:spPr>
          <a:xfrm rot="10800000">
            <a:off x="2699792" y="4581128"/>
            <a:ext cx="936104" cy="25202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 flipH="1" flipV="1">
            <a:off x="4283968" y="1988840"/>
            <a:ext cx="432048" cy="43204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4" idx="2"/>
          </p:cNvCxnSpPr>
          <p:nvPr/>
        </p:nvCxnSpPr>
        <p:spPr>
          <a:xfrm rot="5400000" flipH="1" flipV="1">
            <a:off x="4788024" y="2708920"/>
            <a:ext cx="129614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107504" y="3284984"/>
            <a:ext cx="2304256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4365104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Ossos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07696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83968" y="3284984"/>
            <a:ext cx="2771800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depósito de minerais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835696" y="2420888"/>
            <a:ext cx="3240360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solidFill>
                  <a:schemeClr val="tx1"/>
                </a:solidFill>
              </a:rPr>
              <a:t>hematocitopoiético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35896" y="4581128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quantidade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3203848" y="5517232"/>
            <a:ext cx="2520280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classificação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95536" y="5589240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divisão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ruys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598868"/>
            <a:ext cx="7818157" cy="585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2104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3450452"/>
            <a:ext cx="7272807" cy="325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aying Skeleton from GP Judd's 1838 book Anato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3981450" cy="6019800"/>
          </a:xfrm>
          <a:prstGeom prst="rect">
            <a:avLst/>
          </a:prstGeom>
          <a:noFill/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5124450" cy="40528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Sistema Esquelético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ector reto 50"/>
          <p:cNvCxnSpPr/>
          <p:nvPr/>
        </p:nvCxnSpPr>
        <p:spPr>
          <a:xfrm rot="16200000" flipV="1">
            <a:off x="2591780" y="4905164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46" idx="1"/>
          </p:cNvCxnSpPr>
          <p:nvPr/>
        </p:nvCxnSpPr>
        <p:spPr>
          <a:xfrm rot="10800000">
            <a:off x="2699792" y="4581128"/>
            <a:ext cx="936104" cy="25202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 flipH="1" flipV="1">
            <a:off x="4283968" y="1988840"/>
            <a:ext cx="432048" cy="43204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4" idx="2"/>
          </p:cNvCxnSpPr>
          <p:nvPr/>
        </p:nvCxnSpPr>
        <p:spPr>
          <a:xfrm rot="5400000" flipH="1" flipV="1">
            <a:off x="4788024" y="2708920"/>
            <a:ext cx="129614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107504" y="3284984"/>
            <a:ext cx="2304256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4365104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Ossos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07696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83968" y="3284984"/>
            <a:ext cx="2771800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depósito de minerais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979712" y="2420888"/>
            <a:ext cx="3168352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solidFill>
                  <a:schemeClr val="tx1"/>
                </a:solidFill>
              </a:rPr>
              <a:t>hematocitopoiético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35896" y="4581128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quantidade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3203848" y="5517232"/>
            <a:ext cx="2520280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classificação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reto 51"/>
          <p:cNvCxnSpPr/>
          <p:nvPr/>
        </p:nvCxnSpPr>
        <p:spPr>
          <a:xfrm rot="5400000" flipH="1" flipV="1">
            <a:off x="1799692" y="5265204"/>
            <a:ext cx="576064" cy="21602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rot="16200000" flipV="1">
            <a:off x="2591780" y="4905164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46" idx="1"/>
          </p:cNvCxnSpPr>
          <p:nvPr/>
        </p:nvCxnSpPr>
        <p:spPr>
          <a:xfrm rot="10800000">
            <a:off x="2699792" y="4581128"/>
            <a:ext cx="936104" cy="25202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 flipH="1" flipV="1">
            <a:off x="4283968" y="1988840"/>
            <a:ext cx="432048" cy="43204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4" idx="2"/>
          </p:cNvCxnSpPr>
          <p:nvPr/>
        </p:nvCxnSpPr>
        <p:spPr>
          <a:xfrm rot="5400000" flipH="1" flipV="1">
            <a:off x="4788024" y="2708920"/>
            <a:ext cx="129614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107504" y="3284984"/>
            <a:ext cx="2304256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4365104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Ossos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07696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83968" y="3284984"/>
            <a:ext cx="2771800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depósito de minerais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835696" y="2420888"/>
            <a:ext cx="3240360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solidFill>
                  <a:schemeClr val="tx1"/>
                </a:solidFill>
              </a:rPr>
              <a:t>hematocitopoiético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35896" y="4581128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quantidade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3203848" y="5517232"/>
            <a:ext cx="2520280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classificação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95536" y="5589240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divisão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pt-BR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TIPOS DE OSSOS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412875"/>
            <a:ext cx="3438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60450" y="3284538"/>
            <a:ext cx="246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b="1">
                <a:latin typeface="Verdana" pitchFamily="34" charset="0"/>
              </a:rPr>
              <a:t>OSSOS LONGOS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425" y="1196975"/>
            <a:ext cx="2247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487988" y="3284538"/>
            <a:ext cx="2468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b="1">
                <a:latin typeface="Verdana" pitchFamily="34" charset="0"/>
              </a:rPr>
              <a:t>OSSO CURTOS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613" y="3824288"/>
            <a:ext cx="1962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184275" y="5876925"/>
            <a:ext cx="246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b="1">
                <a:latin typeface="Verdana" pitchFamily="34" charset="0"/>
              </a:rPr>
              <a:t>OSSOS CHATOS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860800"/>
            <a:ext cx="25193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435600" y="5805488"/>
            <a:ext cx="2468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Verdana" pitchFamily="34" charset="0"/>
              </a:rPr>
              <a:t>OSSOS IRREGULARES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pt-BR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TIPOS DE OSSOS</a:t>
            </a: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933825"/>
            <a:ext cx="4876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Oval 11"/>
          <p:cNvSpPr>
            <a:spLocks noChangeArrowheads="1"/>
          </p:cNvSpPr>
          <p:nvPr/>
        </p:nvSpPr>
        <p:spPr bwMode="auto">
          <a:xfrm rot="1236280">
            <a:off x="4932363" y="5662613"/>
            <a:ext cx="71437" cy="287337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 rot="1236280" flipH="1">
            <a:off x="5003800" y="5805488"/>
            <a:ext cx="73025" cy="71437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 rot="1236280" flipH="1">
            <a:off x="4932363" y="5878513"/>
            <a:ext cx="73025" cy="71437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 rot="1236280" flipH="1">
            <a:off x="5003800" y="5878513"/>
            <a:ext cx="73025" cy="71437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 rot="1236280" flipH="1">
            <a:off x="5003800" y="5734050"/>
            <a:ext cx="73025" cy="71438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903663" y="4305300"/>
            <a:ext cx="170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Showcard Gothic" pitchFamily="82" charset="0"/>
              </a:rPr>
              <a:t>SEIO FRONTAL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492500" y="5006975"/>
            <a:ext cx="156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Showcard Gothic" pitchFamily="82" charset="0"/>
              </a:rPr>
              <a:t>SEIO MAXILA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843213" y="602138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Showcard Gothic" pitchFamily="82" charset="0"/>
              </a:rPr>
              <a:t>SEIO ESFENOIDAL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708400" y="4719638"/>
            <a:ext cx="1890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Showcard Gothic" pitchFamily="82" charset="0"/>
              </a:rPr>
              <a:t>SEIO  ETMOIDAL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132138" y="3141663"/>
            <a:ext cx="246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Verdana" pitchFamily="34" charset="0"/>
              </a:rPr>
              <a:t>OSSOS PNEUMÁTICOS</a:t>
            </a:r>
          </a:p>
        </p:txBody>
      </p:sp>
      <p:pic>
        <p:nvPicPr>
          <p:cNvPr id="174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225" y="1125538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88900"/>
            <a:ext cx="8964612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76250"/>
            <a:ext cx="5903913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635375" y="836613"/>
            <a:ext cx="1873250" cy="187166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2700338" y="2349500"/>
            <a:ext cx="1439862" cy="136842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52500"/>
            <a:ext cx="46815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981075"/>
            <a:ext cx="29940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195513" y="404813"/>
            <a:ext cx="1296987" cy="936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916238" y="836613"/>
            <a:ext cx="576262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755650" y="1700213"/>
            <a:ext cx="1439863" cy="136842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627313" y="2133600"/>
            <a:ext cx="360362" cy="19431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187450" y="3141663"/>
            <a:ext cx="1223963" cy="122396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6515100" y="2708275"/>
            <a:ext cx="936625" cy="1008063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380288" y="2132013"/>
            <a:ext cx="1079500" cy="11525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6227763" y="1052513"/>
            <a:ext cx="504825" cy="9366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TIPOS DE OSSOS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763713" y="3644900"/>
            <a:ext cx="246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Verdana" pitchFamily="34" charset="0"/>
              </a:rPr>
              <a:t>OSSOS SESAMÓIDES</a:t>
            </a:r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060575"/>
            <a:ext cx="1627187" cy="4032250"/>
          </a:xfrm>
          <a:prstGeom prst="rect">
            <a:avLst/>
          </a:prstGeom>
          <a:noFill/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49942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365625"/>
            <a:ext cx="48958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reto 51"/>
          <p:cNvCxnSpPr/>
          <p:nvPr/>
        </p:nvCxnSpPr>
        <p:spPr>
          <a:xfrm rot="5400000" flipH="1" flipV="1">
            <a:off x="1799692" y="5265204"/>
            <a:ext cx="576064" cy="21602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rot="16200000" flipV="1">
            <a:off x="2591780" y="4905164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46" idx="1"/>
          </p:cNvCxnSpPr>
          <p:nvPr/>
        </p:nvCxnSpPr>
        <p:spPr>
          <a:xfrm rot="10800000">
            <a:off x="2699792" y="4581128"/>
            <a:ext cx="936104" cy="25202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 flipH="1" flipV="1">
            <a:off x="4283968" y="1988840"/>
            <a:ext cx="432048" cy="43204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4" idx="2"/>
          </p:cNvCxnSpPr>
          <p:nvPr/>
        </p:nvCxnSpPr>
        <p:spPr>
          <a:xfrm rot="5400000" flipH="1" flipV="1">
            <a:off x="4788024" y="2708920"/>
            <a:ext cx="129614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107504" y="3284984"/>
            <a:ext cx="2304256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4365104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Ossos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07696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83968" y="3284984"/>
            <a:ext cx="2771800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depósito de minerais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835696" y="2420888"/>
            <a:ext cx="3240360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solidFill>
                  <a:schemeClr val="tx1"/>
                </a:solidFill>
              </a:rPr>
              <a:t>hematocitopoiético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35896" y="4581128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quantidade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3203848" y="5517232"/>
            <a:ext cx="2520280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classificação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95536" y="5589240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divisão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-4763"/>
          <a:ext cx="9144000" cy="6858001"/>
        </p:xfrm>
        <a:graphic>
          <a:graphicData uri="http://schemas.openxmlformats.org/presentationml/2006/ole">
            <p:oleObj spid="_x0000_s205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194" y="-507594"/>
            <a:ext cx="5812969" cy="7753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ig_7-1.png                                                    00490A99Mac02 HD                       C2E1FDA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948115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_7-21.png                                                   00490A99Mac02 HD                       C2E1FDA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85" y="-373428"/>
            <a:ext cx="2993814" cy="776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372600" cy="6934200"/>
        </p:xfrm>
        <a:graphic>
          <a:graphicData uri="http://schemas.openxmlformats.org/presentationml/2006/ole">
            <p:oleObj spid="_x0000_s1026" name="Imagem de bitmap" r:id="rId3" imgW="4648849" imgH="34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reto 51"/>
          <p:cNvCxnSpPr/>
          <p:nvPr/>
        </p:nvCxnSpPr>
        <p:spPr>
          <a:xfrm rot="5400000" flipH="1" flipV="1">
            <a:off x="1799692" y="5265204"/>
            <a:ext cx="576064" cy="21602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rot="16200000" flipV="1">
            <a:off x="2591780" y="4905164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46" idx="1"/>
          </p:cNvCxnSpPr>
          <p:nvPr/>
        </p:nvCxnSpPr>
        <p:spPr>
          <a:xfrm rot="10800000">
            <a:off x="2699792" y="4581128"/>
            <a:ext cx="936104" cy="25202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 flipH="1" flipV="1">
            <a:off x="4283968" y="1988840"/>
            <a:ext cx="432048" cy="43204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4" idx="2"/>
          </p:cNvCxnSpPr>
          <p:nvPr/>
        </p:nvCxnSpPr>
        <p:spPr>
          <a:xfrm rot="5400000" flipH="1" flipV="1">
            <a:off x="4788024" y="2708920"/>
            <a:ext cx="129614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>
            <a:off x="107504" y="3284984"/>
            <a:ext cx="2304256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4365104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Ossos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407696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83968" y="3284984"/>
            <a:ext cx="2771800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depósito de minerais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835696" y="2420888"/>
            <a:ext cx="3240360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>
                <a:solidFill>
                  <a:schemeClr val="tx1"/>
                </a:solidFill>
              </a:rPr>
              <a:t>hematocitopoiético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35896" y="4581128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quantidade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3203848" y="5517232"/>
            <a:ext cx="2520280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classificação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95536" y="5589240"/>
            <a:ext cx="2016224" cy="5040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divisão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seXpqen0aQo/R0XRBkMb__I/AAAAAAAAAhE/1DmZciMh-zA/s320/ossos+e+sustent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600400" cy="681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vistaescola.abril.com.br/img/plano-de-aula/ensino-medio/osso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575" y="1196752"/>
            <a:ext cx="851601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reto 33"/>
          <p:cNvCxnSpPr/>
          <p:nvPr/>
        </p:nvCxnSpPr>
        <p:spPr>
          <a:xfrm rot="16200000" flipV="1">
            <a:off x="5976156" y="1952836"/>
            <a:ext cx="792088" cy="72008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2"/>
          </p:cNvCxnSpPr>
          <p:nvPr/>
        </p:nvCxnSpPr>
        <p:spPr>
          <a:xfrm rot="16200000" flipH="1">
            <a:off x="4986046" y="1178750"/>
            <a:ext cx="864096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>
            <a:off x="6372200" y="1628800"/>
            <a:ext cx="93610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3419872" y="1592796"/>
            <a:ext cx="2232248" cy="3600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323528" y="620688"/>
            <a:ext cx="30963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</a:t>
            </a:r>
          </a:p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Esquelético</a:t>
            </a:r>
          </a:p>
          <a:p>
            <a:pPr algn="ctr"/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1340768"/>
            <a:ext cx="2304256" cy="7200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Funções</a:t>
            </a:r>
            <a:endParaRPr lang="pt-BR" sz="28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427984" y="260648"/>
            <a:ext cx="1944216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sustentar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092280" y="1412776"/>
            <a:ext cx="1872208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proteger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300192" y="2492896"/>
            <a:ext cx="2736304" cy="5040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movimento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154</Words>
  <Application>Microsoft Office PowerPoint</Application>
  <PresentationFormat>Apresentação na tela (4:3)</PresentationFormat>
  <Paragraphs>117</Paragraphs>
  <Slides>32</Slides>
  <Notes>0</Notes>
  <HiddenSlides>7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Tema do Office</vt:lpstr>
      <vt:lpstr>Slide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TIPOS DE OSSOS</vt:lpstr>
      <vt:lpstr>TIPOS DE OSSOS</vt:lpstr>
      <vt:lpstr>Slide 24</vt:lpstr>
      <vt:lpstr>Slide 25</vt:lpstr>
      <vt:lpstr>Slide 26</vt:lpstr>
      <vt:lpstr>TIPOS DE OSSOS</vt:lpstr>
      <vt:lpstr>Slide 28</vt:lpstr>
      <vt:lpstr>Slide 29</vt:lpstr>
      <vt:lpstr>Slide 30</vt:lpstr>
      <vt:lpstr>Slide 31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Helder</dc:creator>
  <cp:lastModifiedBy>HELDER75</cp:lastModifiedBy>
  <cp:revision>14</cp:revision>
  <dcterms:created xsi:type="dcterms:W3CDTF">2011-08-19T20:25:10Z</dcterms:created>
  <dcterms:modified xsi:type="dcterms:W3CDTF">2015-08-19T14:04:00Z</dcterms:modified>
</cp:coreProperties>
</file>